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414" r:id="rId3"/>
    <p:sldId id="415" r:id="rId4"/>
    <p:sldId id="416" r:id="rId5"/>
    <p:sldId id="335" r:id="rId6"/>
    <p:sldId id="413" r:id="rId7"/>
    <p:sldId id="421" r:id="rId8"/>
    <p:sldId id="420" r:id="rId9"/>
    <p:sldId id="345" r:id="rId10"/>
    <p:sldId id="399" r:id="rId11"/>
    <p:sldId id="400" r:id="rId12"/>
    <p:sldId id="422" r:id="rId13"/>
    <p:sldId id="423" r:id="rId14"/>
    <p:sldId id="431" r:id="rId15"/>
    <p:sldId id="428" r:id="rId16"/>
    <p:sldId id="426" r:id="rId17"/>
    <p:sldId id="432" r:id="rId18"/>
    <p:sldId id="433" r:id="rId19"/>
    <p:sldId id="430" r:id="rId20"/>
    <p:sldId id="425" r:id="rId21"/>
    <p:sldId id="427" r:id="rId22"/>
    <p:sldId id="419" r:id="rId23"/>
    <p:sldId id="418" r:id="rId24"/>
    <p:sldId id="41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4F3FF"/>
    <a:srgbClr val="F1FFFF"/>
    <a:srgbClr val="FEFFE9"/>
    <a:srgbClr val="999933"/>
    <a:srgbClr val="FCFFF9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3" autoAdjust="0"/>
    <p:restoredTop sz="85194" autoAdjust="0"/>
  </p:normalViewPr>
  <p:slideViewPr>
    <p:cSldViewPr>
      <p:cViewPr varScale="1">
        <p:scale>
          <a:sx n="89" d="100"/>
          <a:sy n="89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3BF69F-E9CD-46F0-B525-06D961F65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raviewweb.kitware.com/PW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914CB-2A52-4FE3-A96D-EC42D648E59B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914CB-2A52-4FE3-A96D-EC42D648E59B}" type="slidenum">
              <a:rPr lang="en-US"/>
              <a:pPr/>
              <a:t>24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01034-063C-43EA-896E-CE753A4627E5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Use electron microscopy to image tissue samples</a:t>
            </a:r>
          </a:p>
          <a:p>
            <a:pPr lvl="1"/>
            <a:r>
              <a:rPr lang="en-US" dirty="0" smtClean="0"/>
              <a:t>~25 </a:t>
            </a:r>
            <a:r>
              <a:rPr lang="el-GR" dirty="0" smtClean="0">
                <a:cs typeface="Arial" charset="0"/>
              </a:rPr>
              <a:t>μ</a:t>
            </a:r>
            <a:r>
              <a:rPr lang="en-US" dirty="0" smtClean="0"/>
              <a:t>m resolution</a:t>
            </a:r>
          </a:p>
          <a:p>
            <a:pPr lvl="1"/>
            <a:r>
              <a:rPr lang="en-US" dirty="0" smtClean="0"/>
              <a:t>100,000 x 100,000 x 40,000 images</a:t>
            </a:r>
          </a:p>
          <a:p>
            <a:pPr lvl="1"/>
            <a:r>
              <a:rPr lang="en-US" dirty="0" smtClean="0"/>
              <a:t>Each of the 20,000 images is 10 gigabytes</a:t>
            </a:r>
          </a:p>
          <a:p>
            <a:pPr lvl="1"/>
            <a:r>
              <a:rPr lang="en-US" dirty="0" smtClean="0"/>
              <a:t>Total size is for one dataset: terabytes</a:t>
            </a:r>
          </a:p>
          <a:p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2F458-4F38-4B74-AF0F-66985869DB05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 tissue samples in cylindrical polymer</a:t>
            </a:r>
          </a:p>
          <a:p>
            <a:r>
              <a:rPr lang="en-US" dirty="0" smtClean="0"/>
              <a:t>Produce continuous ribbon of material at high data rates</a:t>
            </a:r>
          </a:p>
          <a:p>
            <a:r>
              <a:rPr lang="en-US" dirty="0" smtClean="0"/>
              <a:t>Image (SEM) ribbon as it streams off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F9DD-0668-476B-B4EB-93E82DE2F349}" type="slidenum">
              <a:rPr lang="en-US"/>
              <a:pPr/>
              <a:t>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2ABEE-D894-4CD9-A4EC-0652CA686E2E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2ABEE-D894-4CD9-A4EC-0652CA686E2E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1A065-12CA-472B-94B7-D68CE689BD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1A065-12CA-472B-94B7-D68CE689BD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 smtClean="0">
                <a:hlinkClick r:id="rId3"/>
              </a:rPr>
              <a:t>http://paraviewweb.kitware.com/PW/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1A065-12CA-472B-94B7-D68CE689BD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7239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50800" dist="40161" dir="1106097" algn="ctr" rotWithShape="0">
                    <a:schemeClr val="tx1">
                      <a:alpha val="64999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7239000" cy="2895600"/>
          </a:xfrm>
        </p:spPr>
        <p:txBody>
          <a:bodyPr/>
          <a:lstStyle>
            <a:lvl1pPr marL="0" indent="0">
              <a:buFont typeface="Times"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19431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6769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C08E5B-6B93-4BA3-A2F4-4F86A0EC2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8006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charset="0"/>
              <a:buChar char="•"/>
              <a:tabLst/>
              <a:defRPr sz="200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6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18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1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68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12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65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56796" dir="1593903" algn="ctr" rotWithShape="0">
                    <a:schemeClr val="tx1">
                      <a:alpha val="64999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240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95325" y="-8794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aseline="-25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8077200" cy="2209800"/>
          </a:xfrm>
          <a:effectLst>
            <a:outerShdw blurRad="50800" dist="17961" dir="18900000" algn="ctr" rotWithShape="0">
              <a:schemeClr val="tx1">
                <a:alpha val="64999"/>
              </a:schemeClr>
            </a:outerShdw>
          </a:effectLst>
        </p:spPr>
        <p:txBody>
          <a:bodyPr/>
          <a:lstStyle/>
          <a:p>
            <a:r>
              <a:rPr lang="en-US" sz="3600" dirty="0" smtClean="0"/>
              <a:t>Remote Visualization of Large Datasets with MIDAS &amp; </a:t>
            </a:r>
            <a:r>
              <a:rPr lang="en-US" sz="3600" dirty="0" err="1" smtClean="0"/>
              <a:t>ParaViewWeb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43400"/>
            <a:ext cx="7239000" cy="1905000"/>
          </a:xfrm>
        </p:spPr>
        <p:txBody>
          <a:bodyPr/>
          <a:lstStyle/>
          <a:p>
            <a:r>
              <a:rPr lang="en-US" i="1" dirty="0" smtClean="0"/>
              <a:t>Web3D – </a:t>
            </a:r>
            <a:r>
              <a:rPr lang="en-US" i="1" dirty="0"/>
              <a:t>Paris 2011</a:t>
            </a:r>
          </a:p>
          <a:p>
            <a:endParaRPr lang="en-US" dirty="0" smtClean="0"/>
          </a:p>
          <a:p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Jomier</a:t>
            </a:r>
            <a:r>
              <a:rPr lang="en-US" dirty="0" smtClean="0"/>
              <a:t>, </a:t>
            </a:r>
            <a:r>
              <a:rPr lang="en-US" dirty="0" err="1" smtClean="0"/>
              <a:t>Kitware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julien.jomier@kitware.com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Julien\Papers\2011-Web3D\paper\support\MIDASParaView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4175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75525" y="6527800"/>
            <a:ext cx="244475" cy="254000"/>
          </a:xfrm>
          <a:prstGeom prst="rect">
            <a:avLst/>
          </a:prstGeom>
        </p:spPr>
        <p:txBody>
          <a:bodyPr/>
          <a:lstStyle/>
          <a:p>
            <a:fld id="{2CABAA65-3063-4A2A-B855-5DE2A95AF951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7375525" y="6527800"/>
            <a:ext cx="244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25C5573-AE85-4FAD-8C6D-BE1980A84843}" type="slidenum">
              <a:rPr lang="en-US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rPr>
              <a:pPr algn="r"/>
              <a:t>10</a:t>
            </a:fld>
            <a:endParaRPr lang="en-US">
              <a:solidFill>
                <a:srgbClr val="878787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0043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4"/>
          <p:cNvSpPr>
            <a:spLocks/>
          </p:cNvSpPr>
          <p:nvPr/>
        </p:nvSpPr>
        <p:spPr bwMode="auto">
          <a:xfrm>
            <a:off x="8455025" y="6527800"/>
            <a:ext cx="244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charset="0"/>
                <a:cs typeface="Calibri" charset="0"/>
                <a:sym typeface="Calibri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2715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ParaView Web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3063"/>
            <a:ext cx="82296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3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/>
              <a:t>Architecture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5029200"/>
          </a:xfrm>
          <a:ln/>
        </p:spPr>
        <p:txBody>
          <a:bodyPr rIns="132080"/>
          <a:lstStyle/>
          <a:p>
            <a:r>
              <a:rPr lang="en-US" sz="2400" dirty="0"/>
              <a:t>JavaScript library + Renderer </a:t>
            </a:r>
            <a:r>
              <a:rPr lang="en-US" sz="3200" dirty="0"/>
              <a:t>(</a:t>
            </a:r>
            <a:r>
              <a:rPr lang="en-US" sz="2800" dirty="0"/>
              <a:t>JS/Java/Flash</a:t>
            </a:r>
            <a:r>
              <a:rPr lang="en-US" sz="3200" dirty="0"/>
              <a:t>)</a:t>
            </a:r>
            <a:endParaRPr lang="en-US" sz="2400" dirty="0"/>
          </a:p>
          <a:p>
            <a:r>
              <a:rPr lang="en-US" sz="2400" dirty="0"/>
              <a:t>Web service (JSON-RPC + HTTP)</a:t>
            </a:r>
          </a:p>
          <a:p>
            <a:r>
              <a:rPr lang="en-US" sz="2400" dirty="0"/>
              <a:t>Processing and Rendering engine</a:t>
            </a:r>
          </a:p>
          <a:p>
            <a:pPr marL="782638" lvl="1"/>
            <a:r>
              <a:rPr lang="en-US" sz="2400" dirty="0" smtClean="0"/>
              <a:t>allow </a:t>
            </a:r>
            <a:r>
              <a:rPr lang="en-US" sz="2400" dirty="0"/>
              <a:t>multi deployment configuration</a:t>
            </a:r>
          </a:p>
          <a:p>
            <a:pPr marL="782638" lvl="1"/>
            <a:r>
              <a:rPr lang="en-US" sz="2400" dirty="0"/>
              <a:t>(local, remote, distributed)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5300"/>
            <a:ext cx="850165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9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85063" y="6459538"/>
            <a:ext cx="268287" cy="279400"/>
          </a:xfrm>
          <a:prstGeom prst="rect">
            <a:avLst/>
          </a:prstGeom>
        </p:spPr>
        <p:txBody>
          <a:bodyPr/>
          <a:lstStyle/>
          <a:p>
            <a:fld id="{BDCF6483-EB82-43C7-A6AA-E85899763AED}" type="slidenum">
              <a:rPr lang="en-US"/>
              <a:pPr/>
              <a:t>13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325563"/>
            <a:ext cx="6497637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Scientific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7657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MIDAS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</a:t>
            </a:r>
            <a:r>
              <a:rPr lang="en-US" dirty="0"/>
              <a:t>-based Multimedia </a:t>
            </a:r>
            <a:r>
              <a:rPr lang="en-US" b="1" dirty="0"/>
              <a:t>Digital Archiving System </a:t>
            </a:r>
          </a:p>
          <a:p>
            <a:r>
              <a:rPr lang="en-US" dirty="0"/>
              <a:t>Store, search and manage digital media</a:t>
            </a:r>
          </a:p>
          <a:p>
            <a:r>
              <a:rPr lang="en-US" b="1" dirty="0"/>
              <a:t>Open Source </a:t>
            </a:r>
            <a:r>
              <a:rPr lang="en-US" dirty="0"/>
              <a:t>(BSD)</a:t>
            </a:r>
          </a:p>
          <a:p>
            <a:r>
              <a:rPr lang="en-US" dirty="0"/>
              <a:t>Modular and highly customizable </a:t>
            </a:r>
            <a:r>
              <a:rPr lang="en-US" b="1" dirty="0" smtClean="0"/>
              <a:t>framework</a:t>
            </a:r>
            <a:endParaRPr lang="en-US" b="1" dirty="0"/>
          </a:p>
          <a:p>
            <a:r>
              <a:rPr lang="en-US" dirty="0" smtClean="0"/>
              <a:t>Server </a:t>
            </a:r>
            <a:r>
              <a:rPr lang="en-US" dirty="0"/>
              <a:t>side processing via </a:t>
            </a:r>
            <a:r>
              <a:rPr lang="en-US" b="1" dirty="0"/>
              <a:t>distributed computing</a:t>
            </a:r>
          </a:p>
          <a:p>
            <a:r>
              <a:rPr lang="en-US" b="1" dirty="0" smtClean="0"/>
              <a:t>Online visualization</a:t>
            </a:r>
            <a:endParaRPr lang="en-US" b="1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6481799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00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MIDAS </a:t>
            </a:r>
            <a:r>
              <a:rPr lang="en-US" dirty="0" smtClean="0">
                <a:solidFill>
                  <a:schemeClr val="accent6"/>
                </a:solidFill>
              </a:rPr>
              <a:t>Framework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24125"/>
            <a:ext cx="15875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isk, harddrive, stora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14400" y="5257800"/>
            <a:ext cx="1857375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Storage: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/>
              <a:t>local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err="1"/>
              <a:t>remote</a:t>
            </a:r>
            <a:endParaRPr lang="fr-FR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/>
              <a:t>Amazon S3</a:t>
            </a:r>
          </a:p>
        </p:txBody>
      </p:sp>
      <p:pic>
        <p:nvPicPr>
          <p:cNvPr id="8" name="Picture 6" descr="database, storag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914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189538" y="838200"/>
            <a:ext cx="1589087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/>
              <a:t>Database</a:t>
            </a:r>
            <a:r>
              <a:rPr lang="fr-FR" dirty="0"/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/>
              <a:t>PDO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err="1"/>
              <a:t>NoSQL</a:t>
            </a:r>
            <a:endParaRPr lang="fr-FR" sz="2000" dirty="0"/>
          </a:p>
        </p:txBody>
      </p:sp>
      <p:pic>
        <p:nvPicPr>
          <p:cNvPr id="10" name="Picture 8" descr="application, process, run, runtim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248400" y="5257800"/>
            <a:ext cx="1827213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/>
              <a:t>Processing</a:t>
            </a:r>
            <a:r>
              <a:rPr lang="fr-FR" dirty="0"/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/>
              <a:t>local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err="1"/>
              <a:t>Hadoop</a:t>
            </a:r>
            <a:endParaRPr lang="fr-FR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err="1"/>
              <a:t>Batchmake</a:t>
            </a:r>
            <a:endParaRPr lang="fr-FR" sz="2000" dirty="0"/>
          </a:p>
        </p:txBody>
      </p:sp>
      <p:cxnSp>
        <p:nvCxnSpPr>
          <p:cNvPr id="12" name="Connecteur droit avec flèche 4"/>
          <p:cNvCxnSpPr>
            <a:cxnSpLocks noChangeShapeType="1"/>
            <a:stCxn id="6" idx="0"/>
            <a:endCxn id="5" idx="1"/>
          </p:cNvCxnSpPr>
          <p:nvPr/>
        </p:nvCxnSpPr>
        <p:spPr bwMode="auto">
          <a:xfrm flipV="1">
            <a:off x="1905000" y="3584575"/>
            <a:ext cx="1905000" cy="225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avec flèche 7"/>
          <p:cNvCxnSpPr>
            <a:cxnSpLocks noChangeShapeType="1"/>
            <a:stCxn id="5" idx="3"/>
            <a:endCxn id="10" idx="0"/>
          </p:cNvCxnSpPr>
          <p:nvPr/>
        </p:nvCxnSpPr>
        <p:spPr bwMode="auto">
          <a:xfrm>
            <a:off x="5397500" y="3584575"/>
            <a:ext cx="1612900" cy="225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eur droit avec flèche 11"/>
          <p:cNvCxnSpPr>
            <a:cxnSpLocks noChangeShapeType="1"/>
            <a:stCxn id="8" idx="2"/>
            <a:endCxn id="5" idx="0"/>
          </p:cNvCxnSpPr>
          <p:nvPr/>
        </p:nvCxnSpPr>
        <p:spPr bwMode="auto">
          <a:xfrm>
            <a:off x="4597400" y="2133600"/>
            <a:ext cx="6350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36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ParaViewWeb</a:t>
            </a:r>
            <a:r>
              <a:rPr lang="en-US" sz="3200" dirty="0"/>
              <a:t>/</a:t>
            </a:r>
            <a:r>
              <a:rPr lang="en-US" sz="3200" dirty="0" smtClean="0"/>
              <a:t>MIDAS Integration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8437" name="Picture 4" descr="MidasPara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8153400" cy="5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0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Integration Challenges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441174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Data repository &amp; Visualization clusters </a:t>
            </a:r>
            <a:r>
              <a:rPr lang="en-US" sz="2400" b="1" dirty="0" smtClean="0"/>
              <a:t>separated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Data (distributed)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Visualization (parallel)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Getting the </a:t>
            </a:r>
            <a:r>
              <a:rPr lang="en-US" sz="2400" b="1" dirty="0" smtClean="0"/>
              <a:t>data to</a:t>
            </a:r>
            <a:r>
              <a:rPr lang="en-US" sz="2400" dirty="0" smtClean="0"/>
              <a:t> the visualization cluster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Getting the </a:t>
            </a:r>
            <a:r>
              <a:rPr lang="en-US" sz="2400" b="1" dirty="0" smtClean="0"/>
              <a:t>data from</a:t>
            </a:r>
            <a:r>
              <a:rPr lang="en-US" sz="2400" dirty="0" smtClean="0"/>
              <a:t> the visualization cluster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Data can be </a:t>
            </a:r>
            <a:r>
              <a:rPr lang="en-US" sz="2400" b="1" dirty="0"/>
              <a:t>heterogeneous</a:t>
            </a:r>
          </a:p>
          <a:p>
            <a:pPr lvl="1">
              <a:lnSpc>
                <a:spcPct val="150000"/>
              </a:lnSpc>
            </a:pPr>
            <a:r>
              <a:rPr lang="en-US" sz="2400" b="1" dirty="0"/>
              <a:t>Size vs. </a:t>
            </a:r>
            <a:r>
              <a:rPr lang="en-US" sz="2400" b="1" dirty="0" smtClean="0"/>
              <a:t>Speed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Metadata</a:t>
            </a:r>
            <a:r>
              <a:rPr lang="en-US" sz="2400" dirty="0" smtClean="0"/>
              <a:t> is important for visualization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0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Integration Implementation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447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Driven from a central location (MIDAS)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Getting the data to the </a:t>
            </a:r>
            <a:r>
              <a:rPr lang="en-US" sz="2400" dirty="0" smtClean="0"/>
              <a:t>Visualization </a:t>
            </a:r>
            <a:r>
              <a:rPr lang="en-US" sz="2400" dirty="0" smtClean="0"/>
              <a:t>cluster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Standard network storage (NFS, AFS, Samba)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Remote protocol (FTP/Http)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Getting the rendered image to MIDAS</a:t>
            </a:r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ParaViewWeb</a:t>
            </a:r>
            <a:r>
              <a:rPr lang="en-US" sz="2400" dirty="0" smtClean="0"/>
              <a:t>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 API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RESTFul</a:t>
            </a:r>
            <a:r>
              <a:rPr lang="en-US" sz="2400" dirty="0"/>
              <a:t> </a:t>
            </a:r>
            <a:r>
              <a:rPr lang="en-US" sz="2400" dirty="0" smtClean="0"/>
              <a:t>API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Streaming/</a:t>
            </a:r>
            <a:r>
              <a:rPr lang="en-US" sz="2400" dirty="0" err="1" smtClean="0"/>
              <a:t>WebGL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269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6"/>
                </a:solidFill>
              </a:rPr>
              <a:t>Instant Visualization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9" y="1447800"/>
            <a:ext cx="7816102" cy="4800600"/>
          </a:xfrm>
        </p:spPr>
      </p:pic>
    </p:spTree>
    <p:extLst>
      <p:ext uri="{BB962C8B-B14F-4D97-AF65-F5344CB8AC3E}">
        <p14:creationId xmlns:p14="http://schemas.microsoft.com/office/powerpoint/2010/main" val="24480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548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4036" name="Picture 5" descr="kap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56929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Interactive Science Publishing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Optical Society of America</a:t>
            </a:r>
            <a:endParaRPr lang="en-GB" sz="2400" b="1" dirty="0" smtClean="0"/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dirty="0" smtClean="0"/>
              <a:t>Enhance traditional publishing with 3D rendering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Sponsored by the National Library of Medicine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Low-resolution &lt; 10s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High-resolution = background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Open Datasets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http://midas.osa.org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 dirty="0" smtClean="0"/>
          </a:p>
        </p:txBody>
      </p:sp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657600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 descr="C:\Julien\ISP2.2.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Interactive Science Publishing</a:t>
            </a:r>
          </a:p>
        </p:txBody>
      </p:sp>
      <p:pic>
        <p:nvPicPr>
          <p:cNvPr id="8" name="Picture 2" descr="C:\Julien\ISP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539"/>
            <a:ext cx="88695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90600" y="1447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Data management and visualization system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Hybrid visualization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Server-side processing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90600" y="1447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33"/>
              </a:buClr>
              <a:buFont typeface="Times"/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/>
              <a:t>Charles Marion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Sebastien</a:t>
            </a:r>
            <a:r>
              <a:rPr lang="en-US" dirty="0" smtClean="0"/>
              <a:t> </a:t>
            </a:r>
            <a:r>
              <a:rPr lang="en-US" dirty="0" err="1" smtClean="0"/>
              <a:t>Jourdain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Utkarsh</a:t>
            </a:r>
            <a:r>
              <a:rPr lang="en-US" dirty="0" smtClean="0"/>
              <a:t> </a:t>
            </a:r>
            <a:r>
              <a:rPr lang="en-US" dirty="0" err="1" smtClean="0"/>
              <a:t>Ayachit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DOE SBIR Phase II Award DE-FG02-08ER85143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NIH </a:t>
            </a:r>
            <a:r>
              <a:rPr lang="en-US" dirty="0"/>
              <a:t>STTR Phase II Award </a:t>
            </a:r>
            <a:r>
              <a:rPr lang="en-US" dirty="0" smtClean="0"/>
              <a:t>2R42NS059095-03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2055" name="Picture 7" descr="C:\Users\jjomier\Desktop\nlm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3321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jomier\Desktop\New_DOE_Logo_Emblem_On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5403402"/>
            <a:ext cx="1095375" cy="10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438400"/>
            <a:ext cx="12001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1119809" cy="138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1190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8077200" cy="2209800"/>
          </a:xfrm>
          <a:effectLst>
            <a:outerShdw blurRad="50800" dist="17961" dir="18900000" algn="ctr" rotWithShape="0">
              <a:schemeClr val="tx1">
                <a:alpha val="64999"/>
              </a:schemeClr>
            </a:outerShdw>
          </a:effectLst>
        </p:spPr>
        <p:txBody>
          <a:bodyPr/>
          <a:lstStyle/>
          <a:p>
            <a:r>
              <a:rPr lang="en-US" sz="3600" dirty="0"/>
              <a:t>Remote Visualization of Large Datasets with MIDAS &amp; </a:t>
            </a:r>
            <a:r>
              <a:rPr lang="en-US" sz="3600" dirty="0" err="1" smtClean="0"/>
              <a:t>ParaViewWeb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>Questions?</a:t>
            </a:r>
            <a:endParaRPr lang="en-US" sz="36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486400"/>
            <a:ext cx="7239000" cy="762000"/>
          </a:xfrm>
        </p:spPr>
        <p:txBody>
          <a:bodyPr/>
          <a:lstStyle/>
          <a:p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Jomier</a:t>
            </a:r>
            <a:r>
              <a:rPr lang="en-US" dirty="0" smtClean="0"/>
              <a:t>, </a:t>
            </a:r>
            <a:r>
              <a:rPr lang="en-US" dirty="0" err="1" smtClean="0"/>
              <a:t>Kitware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julien.jomier@kitware.com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Acquiring Data (2)</a:t>
            </a:r>
            <a:br>
              <a:rPr lang="en-US"/>
            </a:b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5" name="Picture 2" descr="DSC00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9475" y="404813"/>
            <a:ext cx="3362325" cy="3232150"/>
            <a:chOff x="2954" y="255"/>
            <a:chExt cx="2118" cy="2036"/>
          </a:xfrm>
        </p:grpSpPr>
        <p:sp>
          <p:nvSpPr>
            <p:cNvPr id="46087" name="AutoShape 4"/>
            <p:cNvSpPr>
              <a:spLocks noChangeArrowheads="1"/>
            </p:cNvSpPr>
            <p:nvPr/>
          </p:nvSpPr>
          <p:spPr bwMode="auto">
            <a:xfrm rot="762990" flipH="1">
              <a:off x="2954" y="255"/>
              <a:ext cx="2058" cy="18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9 w 21600"/>
                <a:gd name="T19" fmla="*/ 3164 h 21600"/>
                <a:gd name="T20" fmla="*/ 18441 w 21600"/>
                <a:gd name="T21" fmla="*/ 1843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397" y="7002"/>
                  </a:moveTo>
                  <a:cubicBezTo>
                    <a:pt x="16959" y="4124"/>
                    <a:pt x="14017" y="2306"/>
                    <a:pt x="10800" y="2306"/>
                  </a:cubicBezTo>
                  <a:cubicBezTo>
                    <a:pt x="6108" y="2306"/>
                    <a:pt x="2306" y="6108"/>
                    <a:pt x="2306" y="10800"/>
                  </a:cubicBezTo>
                  <a:cubicBezTo>
                    <a:pt x="2305" y="13887"/>
                    <a:pt x="3981" y="16732"/>
                    <a:pt x="6681" y="18228"/>
                  </a:cubicBezTo>
                  <a:lnTo>
                    <a:pt x="5563" y="20245"/>
                  </a:lnTo>
                  <a:cubicBezTo>
                    <a:pt x="2130" y="18342"/>
                    <a:pt x="0" y="1472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4891" y="-1"/>
                    <a:pt x="18631" y="2311"/>
                    <a:pt x="20460" y="5971"/>
                  </a:cubicBezTo>
                  <a:lnTo>
                    <a:pt x="22875" y="4763"/>
                  </a:lnTo>
                  <a:lnTo>
                    <a:pt x="21151" y="9932"/>
                  </a:lnTo>
                  <a:lnTo>
                    <a:pt x="15982" y="8209"/>
                  </a:lnTo>
                  <a:lnTo>
                    <a:pt x="18397" y="70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46088" name="Text Box 5"/>
            <p:cNvSpPr txBox="1">
              <a:spLocks noChangeArrowheads="1"/>
            </p:cNvSpPr>
            <p:nvPr/>
          </p:nvSpPr>
          <p:spPr bwMode="auto">
            <a:xfrm>
              <a:off x="3770" y="2000"/>
              <a:ext cx="1302" cy="2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SkiaCC" pitchFamily="2" charset="0"/>
                </a:rPr>
                <a:t>Tissue rotates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6850" y="2571750"/>
            <a:ext cx="2597150" cy="1343025"/>
            <a:chOff x="124" y="1620"/>
            <a:chExt cx="1636" cy="846"/>
          </a:xfrm>
        </p:grpSpPr>
        <p:sp>
          <p:nvSpPr>
            <p:cNvPr id="46090" name="AutoShape 7"/>
            <p:cNvSpPr>
              <a:spLocks noChangeArrowheads="1"/>
            </p:cNvSpPr>
            <p:nvPr/>
          </p:nvSpPr>
          <p:spPr bwMode="auto">
            <a:xfrm rot="1340782">
              <a:off x="1045" y="1620"/>
              <a:ext cx="715" cy="609"/>
            </a:xfrm>
            <a:prstGeom prst="rightArrow">
              <a:avLst>
                <a:gd name="adj1" fmla="val 50000"/>
                <a:gd name="adj2" fmla="val 29351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46091" name="Text Box 8"/>
            <p:cNvSpPr txBox="1">
              <a:spLocks noChangeArrowheads="1"/>
            </p:cNvSpPr>
            <p:nvPr/>
          </p:nvSpPr>
          <p:spPr bwMode="auto">
            <a:xfrm>
              <a:off x="124" y="1924"/>
              <a:ext cx="1240" cy="5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SkiaCC" pitchFamily="2" charset="0"/>
                </a:rPr>
                <a:t>Knife advances</a:t>
              </a:r>
            </a:p>
          </p:txBody>
        </p:sp>
      </p:grpSp>
      <p:sp>
        <p:nvSpPr>
          <p:cNvPr id="305161" name="Line 9"/>
          <p:cNvSpPr>
            <a:spLocks noChangeShapeType="1"/>
          </p:cNvSpPr>
          <p:nvPr/>
        </p:nvSpPr>
        <p:spPr bwMode="auto">
          <a:xfrm flipH="1" flipV="1">
            <a:off x="3354388" y="2703513"/>
            <a:ext cx="590550" cy="23336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800" y="50800"/>
            <a:ext cx="3302000" cy="2259013"/>
            <a:chOff x="32" y="32"/>
            <a:chExt cx="2080" cy="1423"/>
          </a:xfrm>
        </p:grpSpPr>
        <p:sp>
          <p:nvSpPr>
            <p:cNvPr id="46094" name="AutoShape 11"/>
            <p:cNvSpPr>
              <a:spLocks noChangeArrowheads="1"/>
            </p:cNvSpPr>
            <p:nvPr/>
          </p:nvSpPr>
          <p:spPr bwMode="auto">
            <a:xfrm rot="-7486000">
              <a:off x="1592" y="967"/>
              <a:ext cx="678" cy="297"/>
            </a:xfrm>
            <a:prstGeom prst="rightArrow">
              <a:avLst>
                <a:gd name="adj1" fmla="val 29843"/>
                <a:gd name="adj2" fmla="val 4993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46095" name="Text Box 12"/>
            <p:cNvSpPr txBox="1">
              <a:spLocks noChangeArrowheads="1"/>
            </p:cNvSpPr>
            <p:nvPr/>
          </p:nvSpPr>
          <p:spPr bwMode="auto">
            <a:xfrm>
              <a:off x="32" y="32"/>
              <a:ext cx="2080" cy="9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SkiaCC" pitchFamily="2" charset="0"/>
                </a:rPr>
                <a:t>This tissue ribbon is collected by a submerged conveyor belt</a:t>
              </a:r>
            </a:p>
          </p:txBody>
        </p:sp>
      </p:grpSp>
      <p:sp>
        <p:nvSpPr>
          <p:cNvPr id="305165" name="Line 13"/>
          <p:cNvSpPr>
            <a:spLocks noChangeShapeType="1"/>
          </p:cNvSpPr>
          <p:nvPr/>
        </p:nvSpPr>
        <p:spPr bwMode="auto">
          <a:xfrm flipH="1" flipV="1">
            <a:off x="2384425" y="1484313"/>
            <a:ext cx="981075" cy="123666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62025" y="2820988"/>
            <a:ext cx="3902075" cy="3817937"/>
            <a:chOff x="606" y="1777"/>
            <a:chExt cx="2458" cy="2405"/>
          </a:xfrm>
        </p:grpSpPr>
        <p:sp>
          <p:nvSpPr>
            <p:cNvPr id="46098" name="Text Box 15"/>
            <p:cNvSpPr txBox="1">
              <a:spLocks noChangeArrowheads="1"/>
            </p:cNvSpPr>
            <p:nvPr/>
          </p:nvSpPr>
          <p:spPr bwMode="auto">
            <a:xfrm>
              <a:off x="606" y="2728"/>
              <a:ext cx="2458" cy="14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SkiaCC" pitchFamily="2" charset="0"/>
                </a:rPr>
                <a:t>These synchronized motions produce a spiral cut through the tissue block, yielding a continuous ribbon of tissue in the knife’s water boat</a:t>
              </a:r>
            </a:p>
          </p:txBody>
        </p:sp>
        <p:sp>
          <p:nvSpPr>
            <p:cNvPr id="46099" name="Line 16"/>
            <p:cNvSpPr>
              <a:spLocks noChangeShapeType="1"/>
            </p:cNvSpPr>
            <p:nvPr/>
          </p:nvSpPr>
          <p:spPr bwMode="auto">
            <a:xfrm flipV="1">
              <a:off x="1481" y="1777"/>
              <a:ext cx="790" cy="9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187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1" grpId="0" animBg="1"/>
      <p:bldP spid="3051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2" descr="14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988050" cy="5835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Oval 3"/>
          <p:cNvSpPr>
            <a:spLocks noChangeAspect="1" noChangeArrowheads="1"/>
          </p:cNvSpPr>
          <p:nvPr/>
        </p:nvSpPr>
        <p:spPr bwMode="auto">
          <a:xfrm>
            <a:off x="2447925" y="3524250"/>
            <a:ext cx="38100" cy="381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sz="1800">
              <a:solidFill>
                <a:srgbClr val="000000"/>
              </a:solidFill>
            </a:endParaRPr>
          </a:p>
        </p:txBody>
      </p:sp>
      <p:pic>
        <p:nvPicPr>
          <p:cNvPr id="411652" name="Picture 4" descr="4000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19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81400" y="76200"/>
            <a:ext cx="1447800" cy="457200"/>
            <a:chOff x="2448" y="288"/>
            <a:chExt cx="912" cy="288"/>
          </a:xfrm>
        </p:grpSpPr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2448" y="288"/>
              <a:ext cx="912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0.1 </a:t>
              </a:r>
              <a:r>
                <a:rPr lang="en-US" sz="1800">
                  <a:solidFill>
                    <a:srgbClr val="FFFFFF"/>
                  </a:solidFill>
                  <a:latin typeface="Symbol" pitchFamily="18" charset="2"/>
                </a:rPr>
                <a:t>m</a:t>
              </a:r>
              <a:r>
                <a:rPr lang="en-US" sz="1800">
                  <a:solidFill>
                    <a:srgbClr val="FFFFFF"/>
                  </a:solidFill>
                  <a:latin typeface="Arial Unicode MS" pitchFamily="34" charset="-128"/>
                </a:rPr>
                <a:t>m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8138" name="Line 8"/>
            <p:cNvSpPr>
              <a:spLocks noChangeShapeType="1"/>
            </p:cNvSpPr>
            <p:nvPr/>
          </p:nvSpPr>
          <p:spPr bwMode="auto">
            <a:xfrm>
              <a:off x="2544" y="336"/>
              <a:ext cx="72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8139" name="Group 9"/>
          <p:cNvGrpSpPr>
            <a:grpSpLocks/>
          </p:cNvGrpSpPr>
          <p:nvPr/>
        </p:nvGrpSpPr>
        <p:grpSpPr bwMode="auto">
          <a:xfrm>
            <a:off x="76200" y="990600"/>
            <a:ext cx="1447800" cy="457200"/>
            <a:chOff x="2448" y="288"/>
            <a:chExt cx="912" cy="288"/>
          </a:xfrm>
        </p:grpSpPr>
        <p:sp>
          <p:nvSpPr>
            <p:cNvPr id="48140" name="Rectangle 10"/>
            <p:cNvSpPr>
              <a:spLocks noChangeArrowheads="1"/>
            </p:cNvSpPr>
            <p:nvPr/>
          </p:nvSpPr>
          <p:spPr bwMode="auto">
            <a:xfrm>
              <a:off x="2448" y="288"/>
              <a:ext cx="912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100 </a:t>
              </a:r>
              <a:r>
                <a:rPr lang="en-US" sz="1800">
                  <a:solidFill>
                    <a:srgbClr val="FFFFFF"/>
                  </a:solidFill>
                  <a:latin typeface="Symbol" pitchFamily="18" charset="2"/>
                </a:rPr>
                <a:t>m</a:t>
              </a:r>
              <a:r>
                <a:rPr lang="en-US" sz="1800">
                  <a:solidFill>
                    <a:srgbClr val="FFFFFF"/>
                  </a:solidFill>
                  <a:latin typeface="Arial Unicode MS" pitchFamily="34" charset="-128"/>
                </a:rPr>
                <a:t>m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8141" name="Line 11"/>
            <p:cNvSpPr>
              <a:spLocks noChangeShapeType="1"/>
            </p:cNvSpPr>
            <p:nvPr/>
          </p:nvSpPr>
          <p:spPr bwMode="auto">
            <a:xfrm>
              <a:off x="2544" y="336"/>
              <a:ext cx="72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143" name="Rectangle 13"/>
          <p:cNvSpPr>
            <a:spLocks noChangeArrowheads="1"/>
          </p:cNvSpPr>
          <p:nvPr/>
        </p:nvSpPr>
        <p:spPr bwMode="auto">
          <a:xfrm>
            <a:off x="1828800" y="2895600"/>
            <a:ext cx="1143000" cy="1143000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fr-FR" sz="1800">
              <a:solidFill>
                <a:srgbClr val="000000"/>
              </a:solidFill>
            </a:endParaRPr>
          </a:p>
        </p:txBody>
      </p:sp>
      <p:sp>
        <p:nvSpPr>
          <p:cNvPr id="411670" name="Text Box 22"/>
          <p:cNvSpPr txBox="1">
            <a:spLocks noChangeArrowheads="1"/>
          </p:cNvSpPr>
          <p:nvPr/>
        </p:nvSpPr>
        <p:spPr bwMode="auto">
          <a:xfrm>
            <a:off x="76200" y="76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 flipV="1">
            <a:off x="2562225" y="2876550"/>
            <a:ext cx="914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1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Datasets are becoming </a:t>
            </a:r>
            <a:r>
              <a:rPr lang="en-US" sz="2400" b="1" dirty="0" smtClean="0"/>
              <a:t>massive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Moving</a:t>
            </a:r>
            <a:r>
              <a:rPr lang="en-US" sz="2400" dirty="0" smtClean="0"/>
              <a:t> massive datasets is a </a:t>
            </a:r>
            <a:r>
              <a:rPr lang="en-US" sz="2400" b="1" dirty="0" smtClean="0"/>
              <a:t>bottleneck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Effective</a:t>
            </a:r>
            <a:r>
              <a:rPr lang="en-US" sz="2400" dirty="0" smtClean="0"/>
              <a:t> processing and visualization start with </a:t>
            </a:r>
            <a:r>
              <a:rPr lang="en-US" sz="2400" b="1" dirty="0" smtClean="0"/>
              <a:t>data management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Processing should be performed in place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Complex visualization should be done remotely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Simple visualization should </a:t>
            </a:r>
            <a:r>
              <a:rPr lang="en-US" sz="2400" smtClean="0"/>
              <a:t>be enabled locally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Remote visualization with </a:t>
            </a:r>
            <a:r>
              <a:rPr lang="en-US" sz="2400" dirty="0" err="1" smtClean="0"/>
              <a:t>ParaViewWeb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Data management with </a:t>
            </a:r>
            <a:r>
              <a:rPr lang="en-US" sz="2400" dirty="0" smtClean="0"/>
              <a:t>MIDAS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MIDAS/</a:t>
            </a:r>
            <a:r>
              <a:rPr lang="en-US" sz="2400" dirty="0" err="1" smtClean="0"/>
              <a:t>ParaViewWeb</a:t>
            </a:r>
            <a:r>
              <a:rPr lang="en-US" sz="2400" dirty="0" smtClean="0"/>
              <a:t> Integration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Applications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54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400" dirty="0" smtClean="0"/>
              <a:t>Visualization Toolkit (VTK)</a:t>
            </a:r>
          </a:p>
          <a:p>
            <a:pPr lvl="1"/>
            <a:r>
              <a:rPr lang="en-US" sz="2200" dirty="0" smtClean="0"/>
              <a:t>C++ (5+M LOC), binding for Python, Java, TCL</a:t>
            </a:r>
          </a:p>
          <a:p>
            <a:pPr lvl="1"/>
            <a:r>
              <a:rPr lang="en-US" sz="2200" dirty="0" smtClean="0"/>
              <a:t>Large community: Top 2%, 2500+ users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400" dirty="0" err="1" smtClean="0"/>
              <a:t>ParaView</a:t>
            </a:r>
            <a:endParaRPr lang="en-US" sz="2400" dirty="0" smtClean="0"/>
          </a:p>
          <a:p>
            <a:pPr lvl="1"/>
            <a:r>
              <a:rPr lang="en-US" sz="2200" dirty="0" smtClean="0"/>
              <a:t>Front-end to VTK</a:t>
            </a:r>
          </a:p>
          <a:p>
            <a:pPr lvl="1"/>
            <a:r>
              <a:rPr lang="en-US" sz="2200" dirty="0" smtClean="0"/>
              <a:t>Parallel visualization</a:t>
            </a:r>
          </a:p>
          <a:p>
            <a:pPr lvl="1"/>
            <a:r>
              <a:rPr lang="en-US" sz="2200" dirty="0" err="1" smtClean="0"/>
              <a:t>Qt</a:t>
            </a:r>
            <a:r>
              <a:rPr lang="en-US" sz="2200" dirty="0" smtClean="0"/>
              <a:t>-based</a:t>
            </a:r>
          </a:p>
          <a:p>
            <a:pPr lvl="1"/>
            <a:r>
              <a:rPr lang="en-US" sz="2200" dirty="0" smtClean="0"/>
              <a:t>Scripting in Python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 smtClean="0"/>
              <a:t>Open-Source (BSD)</a:t>
            </a:r>
          </a:p>
          <a:p>
            <a:endParaRPr lang="fr-F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Open Source Visualization Tools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C:\Users\jjomier\Desktop\full_FlowAroundCa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2"/>
          <a:stretch/>
        </p:blipFill>
        <p:spPr bwMode="auto">
          <a:xfrm>
            <a:off x="5050760" y="4343400"/>
            <a:ext cx="39027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000">
                <a:solidFill>
                  <a:srgbClr val="0B5394"/>
                </a:solidFill>
              </a:rPr>
              <a:t>ParaViewWeb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500313"/>
            <a:ext cx="8229600" cy="3925887"/>
          </a:xfrm>
          <a:ln/>
        </p:spPr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sz="2400" dirty="0"/>
              <a:t>It’s </a:t>
            </a:r>
            <a:r>
              <a:rPr lang="en-US" sz="2400" dirty="0" err="1"/>
              <a:t>ParaView</a:t>
            </a:r>
            <a:endParaRPr lang="en-US" sz="2400" dirty="0"/>
          </a:p>
          <a:p>
            <a:pPr marL="304800" indent="-304800">
              <a:spcBef>
                <a:spcPts val="600"/>
              </a:spcBef>
            </a:pPr>
            <a:r>
              <a:rPr lang="en-US" sz="2400" dirty="0"/>
              <a:t>Web Services</a:t>
            </a:r>
          </a:p>
          <a:p>
            <a:pPr marL="304800" indent="-304800">
              <a:spcBef>
                <a:spcPts val="600"/>
              </a:spcBef>
            </a:pPr>
            <a:r>
              <a:rPr lang="en-US" sz="2400" dirty="0"/>
              <a:t>Interactive </a:t>
            </a:r>
            <a:r>
              <a:rPr lang="en-US" sz="2400" dirty="0" err="1"/>
              <a:t>Viz</a:t>
            </a:r>
            <a:r>
              <a:rPr lang="en-US" sz="2400" dirty="0"/>
              <a:t> Applets</a:t>
            </a:r>
          </a:p>
          <a:p>
            <a:pPr marL="304800" indent="-304800">
              <a:spcBef>
                <a:spcPts val="600"/>
              </a:spcBef>
            </a:pPr>
            <a:r>
              <a:rPr lang="en-US" sz="2400" dirty="0"/>
              <a:t>JavaScript Visualization API</a:t>
            </a:r>
          </a:p>
          <a:p>
            <a:pPr marL="304800" indent="-304800">
              <a:spcBef>
                <a:spcPts val="600"/>
              </a:spcBef>
            </a:pPr>
            <a:r>
              <a:rPr lang="en-US" sz="2400" dirty="0"/>
              <a:t>Adds Collaboration to Data Exploration</a:t>
            </a:r>
          </a:p>
          <a:p>
            <a:pPr marL="304800" indent="-304800">
              <a:spcBef>
                <a:spcPts val="600"/>
              </a:spcBef>
            </a:pPr>
            <a:r>
              <a:rPr lang="en-US" sz="2400" dirty="0"/>
              <a:t>Multiple Clients can interact with the same </a:t>
            </a:r>
            <a:r>
              <a:rPr lang="en-US" sz="2400" dirty="0" smtClean="0"/>
              <a:t>visualization</a:t>
            </a:r>
          </a:p>
          <a:p>
            <a:pPr marL="304800" indent="-304800">
              <a:spcBef>
                <a:spcPts val="600"/>
              </a:spcBef>
            </a:pPr>
            <a:r>
              <a:rPr lang="en-US" sz="2400" dirty="0" smtClean="0"/>
              <a:t>ParaView.org</a:t>
            </a:r>
            <a:endParaRPr 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92100"/>
            <a:ext cx="50831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ParaViewWeb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400" dirty="0" smtClean="0"/>
          </a:p>
        </p:txBody>
      </p:sp>
      <p:pic>
        <p:nvPicPr>
          <p:cNvPr id="1026" name="Picture 2" descr="C:\Users\jjomier\Desktop\400px-ParaViewWeb-shu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10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jomier\Desktop\746px-ParaViewWeb-mant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18013" cy="354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jomier\Desktop\400px-ParaViewWeb-pwapp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04030"/>
            <a:ext cx="2743200" cy="28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486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http://www.webviz.org</a:t>
            </a:r>
          </a:p>
        </p:txBody>
      </p:sp>
    </p:spTree>
    <p:extLst>
      <p:ext uri="{BB962C8B-B14F-4D97-AF65-F5344CB8AC3E}">
        <p14:creationId xmlns:p14="http://schemas.microsoft.com/office/powerpoint/2010/main" val="26262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ware-ppt-ligh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kitware-ppt-light</Template>
  <TotalTime>2273</TotalTime>
  <Words>499</Words>
  <Application>Microsoft Office PowerPoint</Application>
  <PresentationFormat>On-screen Show (4:3)</PresentationFormat>
  <Paragraphs>141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kitware-ppt-light</vt:lpstr>
      <vt:lpstr>Remote Visualization of Large Datasets with MIDAS &amp; ParaViewWeb</vt:lpstr>
      <vt:lpstr>Motivation </vt:lpstr>
      <vt:lpstr>Acquiring Data (2) </vt:lpstr>
      <vt:lpstr>PowerPoint Presentation</vt:lpstr>
      <vt:lpstr>Motivation</vt:lpstr>
      <vt:lpstr>Outline</vt:lpstr>
      <vt:lpstr>Open Source Visualization Tools</vt:lpstr>
      <vt:lpstr>ParaViewWeb</vt:lpstr>
      <vt:lpstr>ParaViewWeb</vt:lpstr>
      <vt:lpstr>PowerPoint Presentation</vt:lpstr>
      <vt:lpstr>ParaView Web</vt:lpstr>
      <vt:lpstr>Architecture</vt:lpstr>
      <vt:lpstr>Scientific visualization</vt:lpstr>
      <vt:lpstr>MIDAS</vt:lpstr>
      <vt:lpstr>MIDAS Framework</vt:lpstr>
      <vt:lpstr>ParaViewWeb/MIDAS Integration</vt:lpstr>
      <vt:lpstr>Integration Challenges</vt:lpstr>
      <vt:lpstr>Integration Implementation</vt:lpstr>
      <vt:lpstr>Instant Visualization</vt:lpstr>
      <vt:lpstr>Interactive Science Publishing</vt:lpstr>
      <vt:lpstr>Interactive Science Publishing</vt:lpstr>
      <vt:lpstr>Conclusion</vt:lpstr>
      <vt:lpstr>Acknowledgments</vt:lpstr>
      <vt:lpstr>Remote Visualization of Large Datasets with MIDAS &amp; ParaViewWeb  Questions?</vt:lpstr>
    </vt:vector>
  </TitlesOfParts>
  <Company>Melissa Kingman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Jomier</dc:creator>
  <cp:lastModifiedBy>Julien Jomier</cp:lastModifiedBy>
  <cp:revision>306</cp:revision>
  <dcterms:created xsi:type="dcterms:W3CDTF">2010-10-07T06:19:23Z</dcterms:created>
  <dcterms:modified xsi:type="dcterms:W3CDTF">2011-06-21T09:12:10Z</dcterms:modified>
</cp:coreProperties>
</file>